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76" r:id="rId4"/>
    <p:sldId id="272" r:id="rId5"/>
    <p:sldId id="271" r:id="rId6"/>
    <p:sldId id="274" r:id="rId7"/>
    <p:sldId id="269" r:id="rId8"/>
    <p:sldId id="273" r:id="rId9"/>
    <p:sldId id="275" r:id="rId10"/>
    <p:sldId id="258" r:id="rId11"/>
    <p:sldId id="277" r:id="rId12"/>
    <p:sldId id="279" r:id="rId13"/>
    <p:sldId id="259" r:id="rId14"/>
    <p:sldId id="280" r:id="rId15"/>
    <p:sldId id="278" r:id="rId16"/>
    <p:sldId id="283" r:id="rId17"/>
    <p:sldId id="281" r:id="rId18"/>
    <p:sldId id="282" r:id="rId19"/>
    <p:sldId id="261" r:id="rId20"/>
    <p:sldId id="263" r:id="rId21"/>
    <p:sldId id="292" r:id="rId22"/>
    <p:sldId id="264" r:id="rId23"/>
    <p:sldId id="265" r:id="rId24"/>
    <p:sldId id="285" r:id="rId25"/>
    <p:sldId id="284" r:id="rId26"/>
    <p:sldId id="266" r:id="rId27"/>
    <p:sldId id="267" r:id="rId28"/>
    <p:sldId id="288" r:id="rId29"/>
    <p:sldId id="287" r:id="rId30"/>
    <p:sldId id="268" r:id="rId31"/>
    <p:sldId id="289" r:id="rId32"/>
    <p:sldId id="286" r:id="rId33"/>
    <p:sldId id="290" r:id="rId34"/>
    <p:sldId id="291" r:id="rId35"/>
    <p:sldId id="293" r:id="rId36"/>
  </p:sldIdLst>
  <p:sldSz cx="12192000" cy="6858000"/>
  <p:notesSz cx="6858000" cy="91440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84"/>
    <p:restoredTop sz="94713"/>
  </p:normalViewPr>
  <p:slideViewPr>
    <p:cSldViewPr snapToGrid="0" snapToObjects="1">
      <p:cViewPr>
        <p:scale>
          <a:sx n="117" d="100"/>
          <a:sy n="117" d="100"/>
        </p:scale>
        <p:origin x="640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C8E802-80C0-6D44-BDA5-F89EFC7BD020}" type="datetimeFigureOut">
              <a:rPr lang="en-US" smtClean="0"/>
              <a:t>10/4/19</a:t>
            </a:fld>
            <a:endParaRPr lang="en-U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BB022-11E8-E848-B10B-CA2568FD073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691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248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selbst</a:t>
            </a:r>
            <a:r>
              <a:rPr lang="en-US" dirty="0"/>
              <a:t> </a:t>
            </a:r>
            <a:r>
              <a:rPr lang="en-US" dirty="0" err="1"/>
              <a:t>lernende</a:t>
            </a:r>
            <a:r>
              <a:rPr lang="en-US" dirty="0"/>
              <a:t> </a:t>
            </a:r>
            <a:r>
              <a:rPr lang="en-US" dirty="0" err="1"/>
              <a:t>gruppe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031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24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622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Dynamic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BBB022-11E8-E848-B10B-CA2568FD073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188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C9E3D8-4B31-BA41-A686-F8D975D245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9EE2E8-5D37-E343-B650-23FF407C5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AF19871-D8E7-0749-B939-D2E84EFF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1B979-19C9-4C4C-8FB8-0FDA0E3038FE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7E34F9-28FF-A943-9A03-0218210DA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D18610A-6CFE-3B48-AD45-0E41CB267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82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170EA-224B-5E4B-BBC5-3DC2D4F8A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1DBD62C-FFF7-0B49-B84F-B519D59633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7B99FB-54FE-A444-9543-4B265BDF6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20A2B-2AD2-AB41-B60A-274F63053F86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67AACC-7F9A-EA4E-AED8-C9FC8CFE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A0E0304-65F2-BD48-8BFB-F1A7851F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28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32DD42-A24B-1840-B214-33F2B371C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F2B63E2-4FF3-E84C-A846-81FAADEF31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1F54D8-BE15-BB4B-B4EE-4A8451CF7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95C3-FA54-1C48-8E62-800CBBDE6705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3CC66A-2EDF-6943-ABB9-745DC4539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359B55-884C-D443-B161-FFB9E1620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935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AE080-9150-4147-8226-7019166F3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8E4D6D-EA86-F04E-B691-A3F3B1A2C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BE6326C-D9DD-B549-BF7D-6FC622687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69F9-E8DF-4441-8782-22811B49D5C3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959B32-6631-0B44-9242-9FACCC3CC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413E46-F76B-074A-8219-7D77522C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968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0104B-8068-444D-817D-C22786192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FEAFE01-D074-E443-8EBF-A950124FC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A24AC3-3FD8-BC49-8838-5F1E6EDB1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AC4CD-8388-9845-875F-1055DF9FC2FE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171203-564C-0C46-8901-B7A5D279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86107A-FC57-2B4D-8E29-FAB8319A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8106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DB493-25F2-C84A-80FA-6BB0FEE4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BA1094B-37D6-394E-A520-01EF27F2F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25905B8-746E-8E45-B367-544D57F28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D6402C-2F4D-7945-94D9-CA2B4868F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9C1FEE-1B5D-0146-81B9-FCFC9DD1DB39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EC1FE0-D88D-6F46-81C4-409140D04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F9EB15-B9CB-134E-ACB2-05A7E5D4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30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E841A-80C4-A24C-83E6-8D60864E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E4C50B3-1D0B-874A-BF0A-B095AD43B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F088039-7338-4148-8892-8CBDBFC12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83A9763-C1F6-8E49-8CB9-7941B46BF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FDF6884-312B-3D4A-BA59-E54142BE8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7D362F0-8270-D54E-9FF0-94633D8D5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3A96-CA40-7E45-A5FE-BB231F9B1206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D82343A-32D4-584B-83F9-E1FD77B2B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CA9E0A9-737B-DC4F-8C26-958B7754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307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4D3F6F-858F-D640-AE97-7647FAD43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0689A6-6C66-074A-B2D3-7A663F1A4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4F911C-1006-F44E-BFEB-9992992B4A06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2F26FF5-C6E0-F74F-B330-71507B000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2BD0138-09D6-8B45-ACC2-51D4387D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48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0138C1A-179A-A443-B6E0-43E05FF6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F68A8-5E26-8C46-8EC7-FC0E2F33AD84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777B435-0663-1F4B-A721-4F2D725BA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38EB4D-7146-C34A-926E-EE4962E84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172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8387DC-1C94-8B42-8C87-1F3F0488A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E7F3E1-1C11-4A4D-A7EB-6C498794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852006-4987-AC47-B2F9-1187B3F0E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7B1D0F4-0D7F-114E-9194-1A3FA292E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9134A-1ED9-CB4B-85AB-DB2A26990BAB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429065C-759C-2F49-AC7B-04ED808BC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419351-4261-0C4C-A3C2-6B86438AF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658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A5925-46A5-6749-90F5-182E91901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FA2C41D-59BF-5646-9D4E-DBDC64E501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11D081-0609-0048-B012-680EFFBE29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99D4851-1B55-7B40-861A-D556D131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2B650-5DD2-5648-A2EF-DE0C105D3592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5A870AD-C47F-A14D-9401-877AA33BA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62EC1A1-B3D2-274F-9F61-773B5D73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495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9E46854-F16F-5740-80CE-D15D5D5E7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6E16C3-C9B9-2D49-950B-C7BB6DD20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F6980C-E771-DC4F-BE65-EFC6C3FD4B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5596E-9D46-6A4B-BA0D-37ECE0A65B25}" type="datetime1">
              <a:rPr lang="es-US" smtClean="0"/>
              <a:t>10/4/19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6AA4C6-7B4E-8941-8C24-4119D391C3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3E06C8-2B8D-564E-932C-319CC4153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BE5A4-2ABC-B348-B4E7-5A53C6590C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70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doi.org/10.1037/h004029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2/per.460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74B30B-349F-6F47-8AB9-FDFD59F1DF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Breakfastclub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4AB0EB-CD67-F546-B92D-B5F1B7467F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How Personality Traits effect attention and happiness in a simulated classroom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manuel.pasieka@protonmail.ch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66C5DB-0613-E64F-8983-1CFFC317D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51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2902926" y="5707888"/>
            <a:ext cx="68433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based model implemented in Unity3D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Agent behavior is based on OCEAN (Big Five) Personality Trait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Models attention, happiness and motivation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9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913" y="-241948"/>
            <a:ext cx="10515600" cy="1325563"/>
          </a:xfrm>
        </p:spPr>
        <p:txBody>
          <a:bodyPr/>
          <a:lstStyle/>
          <a:p>
            <a:r>
              <a:rPr lang="en-US" noProof="1"/>
              <a:t>Breakfastclub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37449" y="682550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807ACC-5513-8F4A-BD84-D3980C109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1814" y="688447"/>
            <a:ext cx="7780386" cy="4862742"/>
          </a:xfrm>
        </p:spPr>
      </p:pic>
    </p:spTree>
    <p:extLst>
      <p:ext uri="{BB962C8B-B14F-4D97-AF65-F5344CB8AC3E}">
        <p14:creationId xmlns:p14="http://schemas.microsoft.com/office/powerpoint/2010/main" val="358174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Agent based models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adroTexto 2">
            <a:extLst>
              <a:ext uri="{FF2B5EF4-FFF2-40B4-BE49-F238E27FC236}">
                <a16:creationId xmlns:a16="http://schemas.microsoft.com/office/drawing/2014/main" id="{CCF361AE-8BB9-6F43-9165-0F4711B8A0B0}"/>
              </a:ext>
            </a:extLst>
          </p:cNvPr>
          <p:cNvSpPr txBox="1"/>
          <p:nvPr/>
        </p:nvSpPr>
        <p:spPr>
          <a:xfrm>
            <a:off x="727509" y="1429078"/>
            <a:ext cx="98755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  <a:p>
            <a:r>
              <a:rPr lang="en-US" sz="2800" dirty="0"/>
              <a:t>Main Components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Environment (i.e. define the classroom)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Agents (i.e. possible behavior and characteristics)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Logic (i.e. how to select and control behavior)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0824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095490B8-8F40-2742-ADA7-CB4C80A71E16}"/>
              </a:ext>
            </a:extLst>
          </p:cNvPr>
          <p:cNvSpPr txBox="1"/>
          <p:nvPr/>
        </p:nvSpPr>
        <p:spPr>
          <a:xfrm>
            <a:off x="589722" y="3317205"/>
            <a:ext cx="56335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Number of Students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Individual/Group tables</a:t>
            </a:r>
          </a:p>
        </p:txBody>
      </p:sp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11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Environment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5FE9346E-E050-E547-81EA-188504FE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063" y="2272184"/>
            <a:ext cx="5939412" cy="371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72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Agents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46A80-4566-7045-9E9B-7BC5E8833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26091" y="2890394"/>
            <a:ext cx="3165909" cy="2674036"/>
          </a:xfrm>
        </p:spPr>
        <p:txBody>
          <a:bodyPr/>
          <a:lstStyle/>
          <a:p>
            <a:r>
              <a:rPr lang="en-US" dirty="0"/>
              <a:t>Chat</a:t>
            </a:r>
          </a:p>
          <a:p>
            <a:r>
              <a:rPr lang="en-US" dirty="0"/>
              <a:t>Take a break</a:t>
            </a:r>
          </a:p>
          <a:p>
            <a:r>
              <a:rPr lang="en-US" dirty="0"/>
              <a:t>Study alone</a:t>
            </a:r>
          </a:p>
          <a:p>
            <a:r>
              <a:rPr lang="en-US" dirty="0"/>
              <a:t>Study in groups</a:t>
            </a:r>
          </a:p>
          <a:p>
            <a:r>
              <a:rPr lang="en-US" dirty="0"/>
              <a:t>Quarrel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BF86D676-28DA-434B-BCE1-2B99DF393D4B}"/>
              </a:ext>
            </a:extLst>
          </p:cNvPr>
          <p:cNvSpPr/>
          <p:nvPr/>
        </p:nvSpPr>
        <p:spPr>
          <a:xfrm>
            <a:off x="9026091" y="2195220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12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03BF42BE-1686-9743-88E9-83349F69B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10" y="1949043"/>
            <a:ext cx="3285154" cy="3285154"/>
          </a:xfrm>
          <a:prstGeom prst="rect">
            <a:avLst/>
          </a:prstGeom>
        </p:spPr>
      </p:pic>
      <p:sp>
        <p:nvSpPr>
          <p:cNvPr id="13" name="Marcador de contenido 2">
            <a:extLst>
              <a:ext uri="{FF2B5EF4-FFF2-40B4-BE49-F238E27FC236}">
                <a16:creationId xmlns:a16="http://schemas.microsoft.com/office/drawing/2014/main" id="{F4C4D6F8-0DFA-C544-8E48-3BD171DD90F9}"/>
              </a:ext>
            </a:extLst>
          </p:cNvPr>
          <p:cNvSpPr txBox="1">
            <a:spLocks/>
          </p:cNvSpPr>
          <p:nvPr/>
        </p:nvSpPr>
        <p:spPr>
          <a:xfrm>
            <a:off x="6181340" y="2885597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r>
              <a:rPr lang="en-US" dirty="0"/>
              <a:t>Happiness</a:t>
            </a:r>
          </a:p>
          <a:p>
            <a:r>
              <a:rPr lang="en-US" dirty="0"/>
              <a:t>Attention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6AFB11C1-5805-A848-AF7D-70C5A28E8988}"/>
              </a:ext>
            </a:extLst>
          </p:cNvPr>
          <p:cNvSpPr/>
          <p:nvPr/>
        </p:nvSpPr>
        <p:spPr>
          <a:xfrm>
            <a:off x="6094714" y="2190423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AC69D9DD-C2BC-1F4B-B1DA-31DCD8650820}"/>
              </a:ext>
            </a:extLst>
          </p:cNvPr>
          <p:cNvSpPr txBox="1">
            <a:spLocks/>
          </p:cNvSpPr>
          <p:nvPr/>
        </p:nvSpPr>
        <p:spPr>
          <a:xfrm>
            <a:off x="2930091" y="2885597"/>
            <a:ext cx="3165909" cy="2674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Openness</a:t>
            </a:r>
          </a:p>
          <a:p>
            <a:r>
              <a:rPr lang="en-US" dirty="0"/>
              <a:t>Conscientiousness</a:t>
            </a:r>
          </a:p>
          <a:p>
            <a:r>
              <a:rPr lang="en-US" dirty="0"/>
              <a:t>Extraversion</a:t>
            </a:r>
          </a:p>
          <a:p>
            <a:r>
              <a:rPr lang="en-US" dirty="0"/>
              <a:t>Agreeableness</a:t>
            </a:r>
          </a:p>
          <a:p>
            <a:r>
              <a:rPr lang="en-US" dirty="0"/>
              <a:t>Neuroticism</a:t>
            </a:r>
          </a:p>
        </p:txBody>
      </p:sp>
      <p:sp>
        <p:nvSpPr>
          <p:cNvPr id="17" name="Rectángulo redondeado 13">
            <a:extLst>
              <a:ext uri="{FF2B5EF4-FFF2-40B4-BE49-F238E27FC236}">
                <a16:creationId xmlns:a16="http://schemas.microsoft.com/office/drawing/2014/main" id="{710591C3-7615-8C4F-A642-25AE3FD2A4D9}"/>
              </a:ext>
            </a:extLst>
          </p:cNvPr>
          <p:cNvSpPr/>
          <p:nvPr/>
        </p:nvSpPr>
        <p:spPr>
          <a:xfrm>
            <a:off x="2930091" y="2190423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</p:spTree>
    <p:extLst>
      <p:ext uri="{BB962C8B-B14F-4D97-AF65-F5344CB8AC3E}">
        <p14:creationId xmlns:p14="http://schemas.microsoft.com/office/powerpoint/2010/main" val="4293144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5173"/>
            <a:ext cx="2743200" cy="365125"/>
          </a:xfrm>
        </p:spPr>
        <p:txBody>
          <a:bodyPr/>
          <a:lstStyle/>
          <a:p>
            <a:fld id="{2E5BE5A4-2ABC-B348-B4E7-5A53C6590C1D}" type="slidenum">
              <a:rPr lang="en-US" smtClean="0"/>
              <a:t>13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4557"/>
            <a:ext cx="10515600" cy="1325563"/>
          </a:xfrm>
        </p:spPr>
        <p:txBody>
          <a:bodyPr/>
          <a:lstStyle/>
          <a:p>
            <a:r>
              <a:rPr lang="en-US" noProof="1"/>
              <a:t>Logic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354459" y="758972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7FAD0F3B-6F18-D944-8D96-92520ABDE1CD}"/>
              </a:ext>
            </a:extLst>
          </p:cNvPr>
          <p:cNvSpPr txBox="1">
            <a:spLocks/>
          </p:cNvSpPr>
          <p:nvPr/>
        </p:nvSpPr>
        <p:spPr>
          <a:xfrm>
            <a:off x="838648" y="1570818"/>
            <a:ext cx="2242687" cy="2086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Motivation</a:t>
            </a:r>
          </a:p>
          <a:p>
            <a:r>
              <a:rPr lang="en-US" dirty="0"/>
              <a:t>Happiness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F2421749-BD71-054F-979D-AE41DECE518A}"/>
              </a:ext>
            </a:extLst>
          </p:cNvPr>
          <p:cNvSpPr/>
          <p:nvPr/>
        </p:nvSpPr>
        <p:spPr>
          <a:xfrm>
            <a:off x="752022" y="875644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1D4EE71E-0473-E14F-94C9-B6A3ED0C2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8552" y="1621130"/>
            <a:ext cx="2664453" cy="267403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Chat        </a:t>
            </a:r>
          </a:p>
          <a:p>
            <a:pPr marL="0" indent="0">
              <a:buNone/>
            </a:pPr>
            <a:r>
              <a:rPr lang="en-US" dirty="0"/>
              <a:t>Take a break</a:t>
            </a:r>
          </a:p>
          <a:p>
            <a:pPr marL="0" indent="0">
              <a:buNone/>
            </a:pPr>
            <a:r>
              <a:rPr lang="en-US" dirty="0"/>
              <a:t>Study alone</a:t>
            </a:r>
          </a:p>
          <a:p>
            <a:pPr marL="0" indent="0">
              <a:buNone/>
            </a:pPr>
            <a:r>
              <a:rPr lang="en-US" dirty="0"/>
              <a:t>Study in groups</a:t>
            </a:r>
          </a:p>
          <a:p>
            <a:pPr marL="0" indent="0">
              <a:buNone/>
            </a:pPr>
            <a:r>
              <a:rPr lang="en-US" dirty="0"/>
              <a:t>Quarrel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B85D3A01-D782-5445-9ADB-BF25CC296561}"/>
              </a:ext>
            </a:extLst>
          </p:cNvPr>
          <p:cNvSpPr/>
          <p:nvPr/>
        </p:nvSpPr>
        <p:spPr>
          <a:xfrm>
            <a:off x="4289305" y="875067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Action Scores</a:t>
            </a:r>
          </a:p>
        </p:txBody>
      </p:sp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19F49793-C054-1B46-84D3-01CEFF512EC6}"/>
              </a:ext>
            </a:extLst>
          </p:cNvPr>
          <p:cNvSpPr/>
          <p:nvPr/>
        </p:nvSpPr>
        <p:spPr>
          <a:xfrm>
            <a:off x="789397" y="3704667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Personality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25D5F1-DC45-5740-960E-181DD44E12CA}"/>
              </a:ext>
            </a:extLst>
          </p:cNvPr>
          <p:cNvSpPr/>
          <p:nvPr/>
        </p:nvSpPr>
        <p:spPr>
          <a:xfrm>
            <a:off x="763323" y="4375595"/>
            <a:ext cx="351215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Openness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Conscientiousness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Extraversion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Agreeableness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Neuroticism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A21951E-83D1-5E4C-A3BC-B8F52FD6D618}"/>
              </a:ext>
            </a:extLst>
          </p:cNvPr>
          <p:cNvGrpSpPr/>
          <p:nvPr/>
        </p:nvGrpSpPr>
        <p:grpSpPr>
          <a:xfrm>
            <a:off x="4298200" y="4405021"/>
            <a:ext cx="3165910" cy="2353858"/>
            <a:chOff x="8658324" y="4546671"/>
            <a:chExt cx="3165910" cy="2353858"/>
          </a:xfrm>
        </p:grpSpPr>
        <p:sp>
          <p:nvSpPr>
            <p:cNvPr id="64" name="Rectángulo redondeado 17">
              <a:extLst>
                <a:ext uri="{FF2B5EF4-FFF2-40B4-BE49-F238E27FC236}">
                  <a16:creationId xmlns:a16="http://schemas.microsoft.com/office/drawing/2014/main" id="{6DACE0CC-3D46-9E47-B514-EDD0FBCDC94D}"/>
                </a:ext>
              </a:extLst>
            </p:cNvPr>
            <p:cNvSpPr/>
            <p:nvPr/>
          </p:nvSpPr>
          <p:spPr>
            <a:xfrm>
              <a:off x="8658324" y="4546671"/>
              <a:ext cx="2415941" cy="812345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Interactions &amp;Environment</a:t>
              </a:r>
            </a:p>
          </p:txBody>
        </p:sp>
        <p:sp>
          <p:nvSpPr>
            <p:cNvPr id="65" name="Marcador de contenido 2">
              <a:extLst>
                <a:ext uri="{FF2B5EF4-FFF2-40B4-BE49-F238E27FC236}">
                  <a16:creationId xmlns:a16="http://schemas.microsoft.com/office/drawing/2014/main" id="{810C6E76-9279-2045-8459-482B1294DE68}"/>
                </a:ext>
              </a:extLst>
            </p:cNvPr>
            <p:cNvSpPr txBox="1">
              <a:spLocks/>
            </p:cNvSpPr>
            <p:nvPr/>
          </p:nvSpPr>
          <p:spPr>
            <a:xfrm>
              <a:off x="8658325" y="5455514"/>
              <a:ext cx="3165909" cy="144501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Other agents</a:t>
              </a:r>
            </a:p>
            <a:p>
              <a:r>
                <a:rPr lang="en-US" dirty="0"/>
                <a:t>Available Tables</a:t>
              </a:r>
            </a:p>
            <a:p>
              <a:r>
                <a:rPr lang="en-US" dirty="0"/>
                <a:t>Noise Level</a:t>
              </a:r>
            </a:p>
          </p:txBody>
        </p:sp>
      </p:grp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9FBEA45E-6A28-2845-9A91-3F0FB1E6F658}"/>
              </a:ext>
            </a:extLst>
          </p:cNvPr>
          <p:cNvCxnSpPr>
            <a:cxnSpLocks/>
            <a:stCxn id="11" idx="3"/>
            <a:endCxn id="18" idx="1"/>
          </p:cNvCxnSpPr>
          <p:nvPr/>
        </p:nvCxnSpPr>
        <p:spPr>
          <a:xfrm flipV="1">
            <a:off x="3167963" y="1170317"/>
            <a:ext cx="1121342" cy="57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52A61FE4-2BB9-EE41-909F-6B63EE4737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058578"/>
              </p:ext>
            </p:extLst>
          </p:nvPr>
        </p:nvGraphicFramePr>
        <p:xfrm>
          <a:off x="4338567" y="1616774"/>
          <a:ext cx="607886" cy="253931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07886">
                  <a:extLst>
                    <a:ext uri="{9D8B030D-6E8A-4147-A177-3AD203B41FA5}">
                      <a16:colId xmlns:a16="http://schemas.microsoft.com/office/drawing/2014/main" val="4118873261"/>
                    </a:ext>
                  </a:extLst>
                </a:gridCol>
              </a:tblGrid>
              <a:tr h="512406">
                <a:tc>
                  <a:txBody>
                    <a:bodyPr/>
                    <a:lstStyle/>
                    <a:p>
                      <a:r>
                        <a:rPr lang="en-US" b="0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833437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026336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874650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642860"/>
                  </a:ext>
                </a:extLst>
              </a:tr>
              <a:tr h="506728">
                <a:tc>
                  <a:txBody>
                    <a:bodyPr/>
                    <a:lstStyle/>
                    <a:p>
                      <a:r>
                        <a:rPr lang="en-US" dirty="0">
                          <a:ln>
                            <a:solidFill>
                              <a:schemeClr val="dk1"/>
                            </a:solidFill>
                          </a:ln>
                        </a:rPr>
                        <a:t>0.44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588855"/>
                  </a:ext>
                </a:extLst>
              </a:tr>
            </a:tbl>
          </a:graphicData>
        </a:graphic>
      </p:graphicFrame>
      <p:cxnSp>
        <p:nvCxnSpPr>
          <p:cNvPr id="91" name="Elbow Connector 90">
            <a:extLst>
              <a:ext uri="{FF2B5EF4-FFF2-40B4-BE49-F238E27FC236}">
                <a16:creationId xmlns:a16="http://schemas.microsoft.com/office/drawing/2014/main" id="{FCAEB104-4961-1C48-9C5C-C90E10D12B9C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3205338" y="1178579"/>
            <a:ext cx="523296" cy="2821338"/>
          </a:xfrm>
          <a:prstGeom prst="bentConnector2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9" name="Elbow Connector 118">
            <a:extLst>
              <a:ext uri="{FF2B5EF4-FFF2-40B4-BE49-F238E27FC236}">
                <a16:creationId xmlns:a16="http://schemas.microsoft.com/office/drawing/2014/main" id="{DD6162C7-45C4-BB42-A1EF-E3ECD3327A84}"/>
              </a:ext>
            </a:extLst>
          </p:cNvPr>
          <p:cNvCxnSpPr>
            <a:cxnSpLocks/>
            <a:stCxn id="18" idx="3"/>
            <a:endCxn id="124" idx="1"/>
          </p:cNvCxnSpPr>
          <p:nvPr/>
        </p:nvCxnSpPr>
        <p:spPr>
          <a:xfrm>
            <a:off x="6705246" y="1170317"/>
            <a:ext cx="2401212" cy="2730606"/>
          </a:xfrm>
          <a:prstGeom prst="bentConnector3">
            <a:avLst>
              <a:gd name="adj1" fmla="val 73574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Elbow Connector 119">
            <a:extLst>
              <a:ext uri="{FF2B5EF4-FFF2-40B4-BE49-F238E27FC236}">
                <a16:creationId xmlns:a16="http://schemas.microsoft.com/office/drawing/2014/main" id="{0B7F5C24-AF60-6841-BEA1-B4FF6FC039DE}"/>
              </a:ext>
            </a:extLst>
          </p:cNvPr>
          <p:cNvCxnSpPr>
            <a:cxnSpLocks/>
          </p:cNvCxnSpPr>
          <p:nvPr/>
        </p:nvCxnSpPr>
        <p:spPr>
          <a:xfrm flipV="1">
            <a:off x="6813531" y="3894958"/>
            <a:ext cx="1650508" cy="916237"/>
          </a:xfrm>
          <a:prstGeom prst="bentConnector3">
            <a:avLst>
              <a:gd name="adj1" fmla="val 100784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Rectángulo redondeado 17">
            <a:extLst>
              <a:ext uri="{FF2B5EF4-FFF2-40B4-BE49-F238E27FC236}">
                <a16:creationId xmlns:a16="http://schemas.microsoft.com/office/drawing/2014/main" id="{4B345F69-1800-374B-8E20-E318559D852A}"/>
              </a:ext>
            </a:extLst>
          </p:cNvPr>
          <p:cNvSpPr/>
          <p:nvPr/>
        </p:nvSpPr>
        <p:spPr>
          <a:xfrm>
            <a:off x="9106458" y="3605673"/>
            <a:ext cx="2415941" cy="590499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Behavior</a:t>
            </a:r>
          </a:p>
        </p:txBody>
      </p:sp>
      <p:sp>
        <p:nvSpPr>
          <p:cNvPr id="132" name="Rectángulo redondeado 17">
            <a:extLst>
              <a:ext uri="{FF2B5EF4-FFF2-40B4-BE49-F238E27FC236}">
                <a16:creationId xmlns:a16="http://schemas.microsoft.com/office/drawing/2014/main" id="{C1FBE04C-FD24-ED43-A5CC-FA6C49E82C8C}"/>
              </a:ext>
            </a:extLst>
          </p:cNvPr>
          <p:cNvSpPr/>
          <p:nvPr/>
        </p:nvSpPr>
        <p:spPr>
          <a:xfrm>
            <a:off x="7256068" y="2361245"/>
            <a:ext cx="2415941" cy="590499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Random</a:t>
            </a:r>
          </a:p>
        </p:txBody>
      </p:sp>
    </p:spTree>
    <p:extLst>
      <p:ext uri="{BB962C8B-B14F-4D97-AF65-F5344CB8AC3E}">
        <p14:creationId xmlns:p14="http://schemas.microsoft.com/office/powerpoint/2010/main" val="3402135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14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Agent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32683" y="2588519"/>
            <a:ext cx="60730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Each Agent is a dynamic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Parameterized by its Personality Traits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Internal States define and are altered by Agents Behavior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E95BBC-0300-D948-B9A8-8782509553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524" y="1773802"/>
            <a:ext cx="4670840" cy="449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781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15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Sources of Agent Behavior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redondeado 10">
            <a:extLst>
              <a:ext uri="{FF2B5EF4-FFF2-40B4-BE49-F238E27FC236}">
                <a16:creationId xmlns:a16="http://schemas.microsoft.com/office/drawing/2014/main" id="{777A1E39-4F8A-BC49-9A87-332482E095A3}"/>
              </a:ext>
            </a:extLst>
          </p:cNvPr>
          <p:cNvSpPr/>
          <p:nvPr/>
        </p:nvSpPr>
        <p:spPr>
          <a:xfrm>
            <a:off x="2819361" y="1972870"/>
            <a:ext cx="2415941" cy="590499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Internal States</a:t>
            </a:r>
          </a:p>
        </p:txBody>
      </p:sp>
      <p:sp>
        <p:nvSpPr>
          <p:cNvPr id="10" name="Rectángulo redondeado 17">
            <a:extLst>
              <a:ext uri="{FF2B5EF4-FFF2-40B4-BE49-F238E27FC236}">
                <a16:creationId xmlns:a16="http://schemas.microsoft.com/office/drawing/2014/main" id="{86A088A3-FC4C-3C42-A186-B1046D38195E}"/>
              </a:ext>
            </a:extLst>
          </p:cNvPr>
          <p:cNvSpPr/>
          <p:nvPr/>
        </p:nvSpPr>
        <p:spPr>
          <a:xfrm>
            <a:off x="6843947" y="1972869"/>
            <a:ext cx="2415941" cy="590499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Environment</a:t>
            </a:r>
          </a:p>
        </p:txBody>
      </p:sp>
      <p:sp>
        <p:nvSpPr>
          <p:cNvPr id="11" name="Rectángulo redondeado 47">
            <a:extLst>
              <a:ext uri="{FF2B5EF4-FFF2-40B4-BE49-F238E27FC236}">
                <a16:creationId xmlns:a16="http://schemas.microsoft.com/office/drawing/2014/main" id="{C3F44C73-25C1-7E45-BFC1-8D86C2DAD7C1}"/>
              </a:ext>
            </a:extLst>
          </p:cNvPr>
          <p:cNvSpPr/>
          <p:nvPr/>
        </p:nvSpPr>
        <p:spPr>
          <a:xfrm>
            <a:off x="2819360" y="5058117"/>
            <a:ext cx="2415941" cy="59049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Peer Pressure</a:t>
            </a:r>
          </a:p>
        </p:txBody>
      </p:sp>
      <p:sp>
        <p:nvSpPr>
          <p:cNvPr id="13" name="Rectángulo redondeado 17">
            <a:extLst>
              <a:ext uri="{FF2B5EF4-FFF2-40B4-BE49-F238E27FC236}">
                <a16:creationId xmlns:a16="http://schemas.microsoft.com/office/drawing/2014/main" id="{DEB0129E-4EE9-B749-AF64-8AF8EC966C30}"/>
              </a:ext>
            </a:extLst>
          </p:cNvPr>
          <p:cNvSpPr/>
          <p:nvPr/>
        </p:nvSpPr>
        <p:spPr>
          <a:xfrm>
            <a:off x="6843946" y="5058117"/>
            <a:ext cx="2415941" cy="590499"/>
          </a:xfrm>
          <a:prstGeom prst="round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Interactions</a:t>
            </a:r>
          </a:p>
        </p:txBody>
      </p:sp>
      <p:pic>
        <p:nvPicPr>
          <p:cNvPr id="14" name="Imagen 10">
            <a:extLst>
              <a:ext uri="{FF2B5EF4-FFF2-40B4-BE49-F238E27FC236}">
                <a16:creationId xmlns:a16="http://schemas.microsoft.com/office/drawing/2014/main" id="{D79750C5-2D59-FA42-B787-90499A442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133" y="2068212"/>
            <a:ext cx="3285154" cy="328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47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11">
            <a:extLst>
              <a:ext uri="{FF2B5EF4-FFF2-40B4-BE49-F238E27FC236}">
                <a16:creationId xmlns:a16="http://schemas.microsoft.com/office/drawing/2014/main" id="{522E069A-285C-C447-8783-10236175F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16</a:t>
            </a:fld>
            <a:endParaRPr lang="en-US" dirty="0"/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1C88744-A278-F049-A48E-B28DB9E3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noProof="1"/>
              <a:t>Group Dynamics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73E25F6D-19DA-214F-A1ED-F8EEF39EEB1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5E85C32-DA10-3B40-8226-D17C9FB796EB}"/>
              </a:ext>
            </a:extLst>
          </p:cNvPr>
          <p:cNvSpPr txBox="1"/>
          <p:nvPr/>
        </p:nvSpPr>
        <p:spPr>
          <a:xfrm>
            <a:off x="416781" y="2316324"/>
            <a:ext cx="607308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Agents interact with each other and the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Different Agent Ensembles have different Group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The system can cause emerging behaviors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C9A49B-BF7D-0D4B-A2B7-8B32983FC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256" y="2147508"/>
            <a:ext cx="46863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26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5884-E00F-CB4F-BD68-56AAC40B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590" y="2766218"/>
            <a:ext cx="8354820" cy="1325563"/>
          </a:xfrm>
        </p:spPr>
        <p:txBody>
          <a:bodyPr>
            <a:normAutofit/>
          </a:bodyPr>
          <a:lstStyle/>
          <a:p>
            <a:r>
              <a:rPr lang="en-US" dirty="0"/>
              <a:t>How different personalities effect</a:t>
            </a:r>
            <a:br>
              <a:rPr lang="en-US" dirty="0"/>
            </a:br>
            <a:r>
              <a:rPr lang="en-US" dirty="0"/>
              <a:t>classroom attention and happiness?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2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2CA6A83-75B4-304A-91AC-15DBAEA22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18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90036034-B347-7C4A-B85D-64FAA99C2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Three phase Analysis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49C8E3B2-055F-C24C-8040-B43EAE7C2E76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983A993-31DB-4444-834D-0430BDF16BDA}"/>
              </a:ext>
            </a:extLst>
          </p:cNvPr>
          <p:cNvSpPr txBox="1"/>
          <p:nvPr/>
        </p:nvSpPr>
        <p:spPr>
          <a:xfrm>
            <a:off x="1629343" y="4573956"/>
            <a:ext cx="2480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BA057BC-CE32-6844-9B0E-61F1FDC6B010}"/>
              </a:ext>
            </a:extLst>
          </p:cNvPr>
          <p:cNvSpPr txBox="1"/>
          <p:nvPr/>
        </p:nvSpPr>
        <p:spPr>
          <a:xfrm>
            <a:off x="4657255" y="4568164"/>
            <a:ext cx="2480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B855519-EA59-E944-A361-5AAD9C1FC9B5}"/>
              </a:ext>
            </a:extLst>
          </p:cNvPr>
          <p:cNvSpPr txBox="1"/>
          <p:nvPr/>
        </p:nvSpPr>
        <p:spPr>
          <a:xfrm>
            <a:off x="7685167" y="4551988"/>
            <a:ext cx="2743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06564D4A-9B9D-6D41-B30B-F6F6DEF26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343" y="1998694"/>
            <a:ext cx="8301429" cy="219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19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675884-E00F-CB4F-BD68-56AAC40BA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8590" y="2766218"/>
            <a:ext cx="8354820" cy="1325563"/>
          </a:xfrm>
        </p:spPr>
        <p:txBody>
          <a:bodyPr>
            <a:normAutofit/>
          </a:bodyPr>
          <a:lstStyle/>
          <a:p>
            <a:r>
              <a:rPr lang="en-US" dirty="0"/>
              <a:t>How different personalities effect</a:t>
            </a:r>
            <a:br>
              <a:rPr lang="en-US" dirty="0"/>
            </a:br>
            <a:r>
              <a:rPr lang="en-US" dirty="0"/>
              <a:t>classroom attention and happiness?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01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19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Simulation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C3E4C2F-B361-1543-9E92-BB326B5AC4A4}"/>
              </a:ext>
            </a:extLst>
          </p:cNvPr>
          <p:cNvSpPr txBox="1"/>
          <p:nvPr/>
        </p:nvSpPr>
        <p:spPr>
          <a:xfrm>
            <a:off x="8126395" y="546072"/>
            <a:ext cx="248064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behavior of one set of agents?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B11EC91-DA1D-1A4A-B25C-9514F87B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8" y="1788474"/>
            <a:ext cx="11934124" cy="435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4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EB400-3A7B-7949-ABE4-43D4DF678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9E904-936C-C346-86DF-55979D862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0" t="11305" r="3333" b="7101"/>
          <a:stretch/>
        </p:blipFill>
        <p:spPr>
          <a:xfrm>
            <a:off x="6448985" y="743604"/>
            <a:ext cx="4811486" cy="61143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2336A2-493E-6A4D-8DCB-998058978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40" b="30924"/>
          <a:stretch/>
        </p:blipFill>
        <p:spPr>
          <a:xfrm>
            <a:off x="1013174" y="743604"/>
            <a:ext cx="4729843" cy="6114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7D4143-9DB5-9C43-A5CF-15C8ED2A0033}"/>
              </a:ext>
            </a:extLst>
          </p:cNvPr>
          <p:cNvSpPr txBox="1"/>
          <p:nvPr/>
        </p:nvSpPr>
        <p:spPr>
          <a:xfrm>
            <a:off x="2307772" y="220384"/>
            <a:ext cx="1691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Agent Info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C6FED8-AE44-E64F-ADEA-3349E29D22E1}"/>
              </a:ext>
            </a:extLst>
          </p:cNvPr>
          <p:cNvSpPr txBox="1"/>
          <p:nvPr/>
        </p:nvSpPr>
        <p:spPr>
          <a:xfrm>
            <a:off x="7539740" y="220384"/>
            <a:ext cx="23444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Classroom Info</a:t>
            </a:r>
          </a:p>
        </p:txBody>
      </p:sp>
    </p:spTree>
    <p:extLst>
      <p:ext uri="{BB962C8B-B14F-4D97-AF65-F5344CB8AC3E}">
        <p14:creationId xmlns:p14="http://schemas.microsoft.com/office/powerpoint/2010/main" val="1135359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</a:t>
            </a:r>
            <a:endParaRPr lang="en-US" sz="2000" dirty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n 10">
            <a:extLst>
              <a:ext uri="{FF2B5EF4-FFF2-40B4-BE49-F238E27FC236}">
                <a16:creationId xmlns:a16="http://schemas.microsoft.com/office/drawing/2014/main" id="{9D377B0F-0BEE-1441-9BB5-151FEC57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54" y="1435138"/>
            <a:ext cx="11375549" cy="492120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7B5299D-20F2-F145-AA14-E99A92171E89}"/>
              </a:ext>
            </a:extLst>
          </p:cNvPr>
          <p:cNvSpPr txBox="1"/>
          <p:nvPr/>
        </p:nvSpPr>
        <p:spPr>
          <a:xfrm>
            <a:off x="7651514" y="257974"/>
            <a:ext cx="3485718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What is the average happiness and attention of a combination of personalities?</a:t>
            </a:r>
          </a:p>
        </p:txBody>
      </p:sp>
    </p:spTree>
    <p:extLst>
      <p:ext uri="{BB962C8B-B14F-4D97-AF65-F5344CB8AC3E}">
        <p14:creationId xmlns:p14="http://schemas.microsoft.com/office/powerpoint/2010/main" val="9397304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Study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390E9BA-B123-C948-B565-3C17A5EC752C}"/>
              </a:ext>
            </a:extLst>
          </p:cNvPr>
          <p:cNvSpPr txBox="1"/>
          <p:nvPr/>
        </p:nvSpPr>
        <p:spPr>
          <a:xfrm>
            <a:off x="8368560" y="365125"/>
            <a:ext cx="2743200" cy="92333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How do different personality combinations compare to each other?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FF6FD9E5-3139-B24E-AB40-396D33B16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4" y="1531313"/>
            <a:ext cx="12124193" cy="44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293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E927-8EA5-9949-970E-0E23949C5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80942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Experiments &amp;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129DB-F3AF-484A-8799-4AC8A4BD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199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24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 - Setup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13B101F-08B0-CD47-859A-C56540132981}"/>
              </a:ext>
            </a:extLst>
          </p:cNvPr>
          <p:cNvSpPr txBox="1"/>
          <p:nvPr/>
        </p:nvSpPr>
        <p:spPr>
          <a:xfrm>
            <a:off x="1251955" y="1988234"/>
            <a:ext cx="9408153" cy="3418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Define different Student Types (Personality Trait Profiles)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Define Classrooms with different Student Type Distributions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Run multiple simulations per Classroom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Compare groups</a:t>
            </a:r>
          </a:p>
        </p:txBody>
      </p:sp>
    </p:spTree>
    <p:extLst>
      <p:ext uri="{BB962C8B-B14F-4D97-AF65-F5344CB8AC3E}">
        <p14:creationId xmlns:p14="http://schemas.microsoft.com/office/powerpoint/2010/main" val="5118821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25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Experiment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6092C53C-7CD9-D645-884F-75DB3A71D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6676" y="2368779"/>
            <a:ext cx="6087847" cy="37641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FFCD2CD-8634-E345-AB80-DF8D1E96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77052"/>
            <a:ext cx="4132745" cy="16929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1B05E8-C2FD-554F-AD01-23C90EE1236B}"/>
              </a:ext>
            </a:extLst>
          </p:cNvPr>
          <p:cNvSpPr txBox="1"/>
          <p:nvPr/>
        </p:nvSpPr>
        <p:spPr>
          <a:xfrm>
            <a:off x="1422371" y="1622150"/>
            <a:ext cx="29644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Personality Profiles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234DF2-336A-1343-B07E-8C0C2096D2E3}"/>
              </a:ext>
            </a:extLst>
          </p:cNvPr>
          <p:cNvSpPr txBox="1"/>
          <p:nvPr/>
        </p:nvSpPr>
        <p:spPr>
          <a:xfrm>
            <a:off x="7017799" y="1622150"/>
            <a:ext cx="28629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Classroom Profiles</a:t>
            </a:r>
          </a:p>
        </p:txBody>
      </p:sp>
    </p:spTree>
    <p:extLst>
      <p:ext uri="{BB962C8B-B14F-4D97-AF65-F5344CB8AC3E}">
        <p14:creationId xmlns:p14="http://schemas.microsoft.com/office/powerpoint/2010/main" val="3716957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-14651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807013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8A703979-3DF3-A948-83FF-89A4FCAB1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0" t="10351" r="9119" b="43431"/>
          <a:stretch/>
        </p:blipFill>
        <p:spPr>
          <a:xfrm>
            <a:off x="1668048" y="957419"/>
            <a:ext cx="7856951" cy="590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748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 interpretation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BF0364-AF98-3B49-A42A-A403DAFE9021}"/>
              </a:ext>
            </a:extLst>
          </p:cNvPr>
          <p:cNvSpPr txBox="1"/>
          <p:nvPr/>
        </p:nvSpPr>
        <p:spPr>
          <a:xfrm>
            <a:off x="314802" y="2314141"/>
            <a:ext cx="11562396" cy="34187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ADHD students have a very strong effect on any group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ADHD students reduce group happiness and attention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Several ambitious students can not counter balance a single ADHD student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99037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BF0364-AF98-3B49-A42A-A403DAFE9021}"/>
              </a:ext>
            </a:extLst>
          </p:cNvPr>
          <p:cNvSpPr txBox="1"/>
          <p:nvPr/>
        </p:nvSpPr>
        <p:spPr>
          <a:xfrm>
            <a:off x="838200" y="1978608"/>
            <a:ext cx="10173232" cy="3418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It is possible to build an agent based model of a virtual classroom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Agent behavior is strongly effected by Personality Profile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Predictions suggest a strong negative effect of ADHD Students on average class happiness and attention</a:t>
            </a:r>
          </a:p>
        </p:txBody>
      </p:sp>
    </p:spTree>
    <p:extLst>
      <p:ext uri="{BB962C8B-B14F-4D97-AF65-F5344CB8AC3E}">
        <p14:creationId xmlns:p14="http://schemas.microsoft.com/office/powerpoint/2010/main" val="860712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C80C237-6661-DC45-9AC6-F81763462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8660306-DF16-A34E-8A43-9FD1D023EE2F}"/>
              </a:ext>
            </a:extLst>
          </p:cNvPr>
          <p:cNvSpPr txBox="1"/>
          <p:nvPr/>
        </p:nvSpPr>
        <p:spPr>
          <a:xfrm>
            <a:off x="873980" y="751343"/>
            <a:ext cx="981257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Content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 based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Five Personality Traits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Breakfastclub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40681752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29158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0DD2C71-9051-984B-BE6F-040C53A23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289" y="507923"/>
            <a:ext cx="3232559" cy="63740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2C8ED9D-A57E-844B-BF3C-2D53CCED9566}"/>
              </a:ext>
            </a:extLst>
          </p:cNvPr>
          <p:cNvSpPr txBox="1"/>
          <p:nvPr/>
        </p:nvSpPr>
        <p:spPr>
          <a:xfrm>
            <a:off x="4735630" y="1192755"/>
            <a:ext cx="4355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US"/>
              <a:t>Máster Universitario en Inteligencia Artificial</a:t>
            </a:r>
          </a:p>
          <a:p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F3A3C9-35E2-6E4D-9C1A-E07099945E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63" b="2981"/>
          <a:stretch/>
        </p:blipFill>
        <p:spPr>
          <a:xfrm>
            <a:off x="9108614" y="1777069"/>
            <a:ext cx="1235777" cy="1426253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CF11DD8-95AD-9A47-892B-5051883BF96E}"/>
              </a:ext>
            </a:extLst>
          </p:cNvPr>
          <p:cNvSpPr txBox="1"/>
          <p:nvPr/>
        </p:nvSpPr>
        <p:spPr>
          <a:xfrm>
            <a:off x="5802396" y="2099080"/>
            <a:ext cx="31772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Dr. Michael Kickmeier-Rust</a:t>
            </a:r>
          </a:p>
          <a:p>
            <a:r>
              <a:rPr lang="en-US" dirty="0"/>
              <a:t>(Supervisor)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D4B873-83D8-EC4B-B1D8-5CE4A2636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502" y="5018915"/>
            <a:ext cx="1270000" cy="127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3C70BE3-B9D0-FA41-AC8F-110E7446B0EC}"/>
              </a:ext>
            </a:extLst>
          </p:cNvPr>
          <p:cNvSpPr txBox="1"/>
          <p:nvPr/>
        </p:nvSpPr>
        <p:spPr>
          <a:xfrm>
            <a:off x="5885756" y="5330749"/>
            <a:ext cx="12584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Felix </a:t>
            </a:r>
            <a:r>
              <a:rPr lang="en-US" dirty="0" err="1"/>
              <a:t>Meissl</a:t>
            </a:r>
            <a:endParaRPr lang="en-US" dirty="0"/>
          </a:p>
          <a:p>
            <a:r>
              <a:rPr lang="en-US" dirty="0"/>
              <a:t>(Art Work)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EAE78E-BFE0-DA41-A0F6-9D45513E53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17" t="9017" r="23345" b="40016"/>
          <a:stretch/>
        </p:blipFill>
        <p:spPr>
          <a:xfrm>
            <a:off x="9056709" y="3243469"/>
            <a:ext cx="1321905" cy="14262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B190BAD-15D0-1A4F-BA10-7B629CA40793}"/>
              </a:ext>
            </a:extLst>
          </p:cNvPr>
          <p:cNvSpPr txBox="1"/>
          <p:nvPr/>
        </p:nvSpPr>
        <p:spPr>
          <a:xfrm>
            <a:off x="5885756" y="3724017"/>
            <a:ext cx="2353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Prof. Elena </a:t>
            </a:r>
            <a:r>
              <a:rPr lang="en-US" dirty="0" err="1"/>
              <a:t>Verdu</a:t>
            </a:r>
            <a:r>
              <a:rPr lang="en-US" dirty="0"/>
              <a:t> Perez</a:t>
            </a:r>
          </a:p>
          <a:p>
            <a:r>
              <a:rPr lang="en-US" dirty="0"/>
              <a:t>(Supervisor)</a:t>
            </a:r>
          </a:p>
        </p:txBody>
      </p:sp>
    </p:spTree>
    <p:extLst>
      <p:ext uri="{BB962C8B-B14F-4D97-AF65-F5344CB8AC3E}">
        <p14:creationId xmlns:p14="http://schemas.microsoft.com/office/powerpoint/2010/main" val="3434805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ECC40-F50D-194B-91F7-7F13267C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63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C190516-5B47-184A-A31C-E18615852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EB4529E-610D-8D47-8927-701245AE0A5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Outlook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D94DF37-7F69-0D49-AA0A-69F41F06AC24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C27E887-22A3-B042-B0FC-CED8CA1B9D05}"/>
              </a:ext>
            </a:extLst>
          </p:cNvPr>
          <p:cNvSpPr txBox="1"/>
          <p:nvPr/>
        </p:nvSpPr>
        <p:spPr>
          <a:xfrm>
            <a:off x="838200" y="2272184"/>
            <a:ext cx="10173232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Improve classroom aggregates analysis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Interactive Simulation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en-US" sz="2800" dirty="0"/>
              <a:t>Include a Teacher Agent</a:t>
            </a:r>
          </a:p>
        </p:txBody>
      </p:sp>
    </p:spTree>
    <p:extLst>
      <p:ext uri="{BB962C8B-B14F-4D97-AF65-F5344CB8AC3E}">
        <p14:creationId xmlns:p14="http://schemas.microsoft.com/office/powerpoint/2010/main" val="7539712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44362-DDF0-8847-A699-A0D0C1B9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AC63E0-5609-D84D-B0AD-2C44276FF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0" t="11305" r="3333" b="7101"/>
          <a:stretch/>
        </p:blipFill>
        <p:spPr>
          <a:xfrm>
            <a:off x="51594" y="985559"/>
            <a:ext cx="3997089" cy="5370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710C06-2AF6-F348-B1C9-CF0A7D812CC8}"/>
              </a:ext>
            </a:extLst>
          </p:cNvPr>
          <p:cNvSpPr txBox="1"/>
          <p:nvPr/>
        </p:nvSpPr>
        <p:spPr>
          <a:xfrm>
            <a:off x="5290330" y="544821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34D0D42-778F-574C-A289-B4EA9D114F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2" t="10580" r="3551" b="7826"/>
          <a:stretch/>
        </p:blipFill>
        <p:spPr>
          <a:xfrm>
            <a:off x="4016276" y="934030"/>
            <a:ext cx="3997089" cy="53707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B5CD05-BB0C-2C4B-9CE9-891191E186A3}"/>
              </a:ext>
            </a:extLst>
          </p:cNvPr>
          <p:cNvSpPr txBox="1"/>
          <p:nvPr/>
        </p:nvSpPr>
        <p:spPr>
          <a:xfrm>
            <a:off x="1370933" y="544821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ADHD-None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20504F8-CAD5-E043-A451-8E92364152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92" t="10870" r="4420" b="7536"/>
          <a:stretch/>
        </p:blipFill>
        <p:spPr>
          <a:xfrm>
            <a:off x="8143316" y="985559"/>
            <a:ext cx="3997090" cy="53707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D130475-B9B0-FC45-A80E-CFC1DD6CCF0B}"/>
              </a:ext>
            </a:extLst>
          </p:cNvPr>
          <p:cNvSpPr txBox="1"/>
          <p:nvPr/>
        </p:nvSpPr>
        <p:spPr>
          <a:xfrm>
            <a:off x="8823231" y="544821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ADHD-Medium-Ambitious</a:t>
            </a:r>
          </a:p>
        </p:txBody>
      </p:sp>
    </p:spTree>
    <p:extLst>
      <p:ext uri="{BB962C8B-B14F-4D97-AF65-F5344CB8AC3E}">
        <p14:creationId xmlns:p14="http://schemas.microsoft.com/office/powerpoint/2010/main" val="19943675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044362-DDF0-8847-A699-A0D0C1B90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710C06-2AF6-F348-B1C9-CF0A7D812CC8}"/>
              </a:ext>
            </a:extLst>
          </p:cNvPr>
          <p:cNvSpPr txBox="1"/>
          <p:nvPr/>
        </p:nvSpPr>
        <p:spPr>
          <a:xfrm>
            <a:off x="5273270" y="1771170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B5CD05-BB0C-2C4B-9CE9-891191E186A3}"/>
              </a:ext>
            </a:extLst>
          </p:cNvPr>
          <p:cNvSpPr txBox="1"/>
          <p:nvPr/>
        </p:nvSpPr>
        <p:spPr>
          <a:xfrm>
            <a:off x="1314257" y="1771170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ADHD-None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130475-B9B0-FC45-A80E-CFC1DD6CCF0B}"/>
              </a:ext>
            </a:extLst>
          </p:cNvPr>
          <p:cNvSpPr txBox="1"/>
          <p:nvPr/>
        </p:nvSpPr>
        <p:spPr>
          <a:xfrm>
            <a:off x="8925626" y="183125"/>
            <a:ext cx="263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ADHD-Medium-Ambitious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02511E-54B3-5B4B-9EAA-622213EF17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61" t="8930" r="5633" b="6257"/>
          <a:stretch/>
        </p:blipFill>
        <p:spPr>
          <a:xfrm>
            <a:off x="8296513" y="542709"/>
            <a:ext cx="3091177" cy="2989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987FC3-1C24-3245-A35F-BC1AA06E05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5" t="9067" r="5608" b="6119"/>
          <a:stretch/>
        </p:blipFill>
        <p:spPr>
          <a:xfrm>
            <a:off x="4511503" y="2140502"/>
            <a:ext cx="3091177" cy="29892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C6F9C6-DCFA-9848-B9D6-A3E30CB3B9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73" t="9576" r="5122" b="5807"/>
          <a:stretch/>
        </p:blipFill>
        <p:spPr>
          <a:xfrm>
            <a:off x="431671" y="2159753"/>
            <a:ext cx="3091176" cy="298233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D142BFE-C3D2-7645-8A32-8B87E50D8A42}"/>
              </a:ext>
            </a:extLst>
          </p:cNvPr>
          <p:cNvGrpSpPr/>
          <p:nvPr/>
        </p:nvGrpSpPr>
        <p:grpSpPr>
          <a:xfrm>
            <a:off x="8304296" y="3531928"/>
            <a:ext cx="3166746" cy="3189547"/>
            <a:chOff x="5646107" y="4299961"/>
            <a:chExt cx="3990719" cy="418108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BD8C80F-7A7A-804F-A10F-93D14C0A4B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123" t="9350" r="4616" b="5393"/>
            <a:stretch/>
          </p:blipFill>
          <p:spPr>
            <a:xfrm>
              <a:off x="5646107" y="4669293"/>
              <a:ext cx="3990719" cy="3811757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D513CD-9179-9945-898F-A42AEF2FADD5}"/>
                </a:ext>
              </a:extLst>
            </p:cNvPr>
            <p:cNvSpPr txBox="1"/>
            <p:nvPr/>
          </p:nvSpPr>
          <p:spPr>
            <a:xfrm>
              <a:off x="6140647" y="4299961"/>
              <a:ext cx="23519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ADHD-None-Ambitious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2965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C1E74-D707-FD4A-9437-8A0FD7C3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A68989-058E-C545-87D2-750C8EDB55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232" r="11701"/>
          <a:stretch/>
        </p:blipFill>
        <p:spPr>
          <a:xfrm>
            <a:off x="962548" y="351430"/>
            <a:ext cx="9934052" cy="615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997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based models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988"/>
            <a:ext cx="10515600" cy="2611203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endParaRPr lang="en-US" u="sng" dirty="0"/>
          </a:p>
          <a:p>
            <a:endParaRPr lang="en-US" u="sng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73C517B-69F1-2C45-9E49-B2040BFD9722}"/>
              </a:ext>
            </a:extLst>
          </p:cNvPr>
          <p:cNvSpPr txBox="1"/>
          <p:nvPr/>
        </p:nvSpPr>
        <p:spPr>
          <a:xfrm>
            <a:off x="838200" y="1690688"/>
            <a:ext cx="1014252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 </a:t>
            </a:r>
            <a:r>
              <a:rPr lang="en-US" sz="2800" b="1" dirty="0"/>
              <a:t>agent-based model (ABM) </a:t>
            </a:r>
            <a:r>
              <a:rPr lang="en-US" sz="2800" dirty="0"/>
              <a:t>is a class of computational models for</a:t>
            </a:r>
          </a:p>
          <a:p>
            <a:r>
              <a:rPr lang="en-US" sz="2800" dirty="0"/>
              <a:t>simulating the </a:t>
            </a:r>
            <a:r>
              <a:rPr lang="en-US" sz="2800" u="sng" dirty="0"/>
              <a:t>actions and interactions </a:t>
            </a:r>
            <a:r>
              <a:rPr lang="en-US" sz="2800" dirty="0"/>
              <a:t>of </a:t>
            </a:r>
            <a:r>
              <a:rPr lang="en-US" sz="2800" u="sng" dirty="0"/>
              <a:t>autonomous agents</a:t>
            </a:r>
            <a:r>
              <a:rPr lang="en-US" sz="2800" dirty="0"/>
              <a:t> (both</a:t>
            </a:r>
          </a:p>
          <a:p>
            <a:r>
              <a:rPr lang="en-US" sz="2800" dirty="0"/>
              <a:t>individual or collective entities such as organizations or groups) with</a:t>
            </a:r>
          </a:p>
          <a:p>
            <a:r>
              <a:rPr lang="en-US" sz="2800" dirty="0"/>
              <a:t>a view to assessing their effects on </a:t>
            </a:r>
            <a:r>
              <a:rPr lang="en-US" sz="2800" u="sng" dirty="0"/>
              <a:t>the system as a whole</a:t>
            </a:r>
            <a:r>
              <a:rPr lang="en-US" sz="2800" dirty="0"/>
              <a:t>.  </a:t>
            </a:r>
          </a:p>
          <a:p>
            <a:pPr lvl="1"/>
            <a:r>
              <a:rPr lang="en-US" sz="2800" dirty="0"/>
              <a:t>									- Wikipedia</a:t>
            </a:r>
          </a:p>
          <a:p>
            <a:endParaRPr lang="en-US" sz="2800" dirty="0"/>
          </a:p>
          <a:p>
            <a:r>
              <a:rPr lang="en-US" sz="2800" dirty="0"/>
              <a:t>Applied in various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Biology (e.g. epidemics)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Economics (e.g. Stock Trade)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Social Studies (e.g. Social Networks)</a:t>
            </a:r>
          </a:p>
        </p:txBody>
      </p:sp>
    </p:spTree>
    <p:extLst>
      <p:ext uri="{BB962C8B-B14F-4D97-AF65-F5344CB8AC3E}">
        <p14:creationId xmlns:p14="http://schemas.microsoft.com/office/powerpoint/2010/main" val="269425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based models - Examples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4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7689"/>
            <a:ext cx="10515600" cy="311670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﻿Thomas Schelling’s (1971) – Social Segregation [1]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Perez (2009) – Contagious disease spread [2]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F33BC5-B34A-F64D-B6D8-3ACACDA32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008" y="1415104"/>
            <a:ext cx="2662583" cy="20138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AC9D1AC-1B2A-7249-A937-5152033B8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765" y="3548983"/>
            <a:ext cx="1641395" cy="205704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FC4F54-FA5B-AE43-A128-4EEB4F488049}"/>
              </a:ext>
            </a:extLst>
          </p:cNvPr>
          <p:cNvSpPr txBox="1"/>
          <p:nvPr/>
        </p:nvSpPr>
        <p:spPr>
          <a:xfrm>
            <a:off x="0" y="5957323"/>
            <a:ext cx="111906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</a:t>
            </a:r>
            <a:r>
              <a:rPr lang="es-US" dirty="0"/>
              <a:t>Schelling, T. C. (1971). Dynamics Model of Segregation. </a:t>
            </a:r>
            <a:r>
              <a:rPr lang="es-US" i="1" dirty="0"/>
              <a:t>Journal of Mathematical Sociology</a:t>
            </a:r>
            <a:r>
              <a:rPr lang="es-US" dirty="0"/>
              <a:t>, </a:t>
            </a:r>
            <a:r>
              <a:rPr lang="es-US" i="1" dirty="0"/>
              <a:t>1</a:t>
            </a:r>
            <a:r>
              <a:rPr lang="es-US" dirty="0"/>
              <a:t>(May 1969), 143–186.</a:t>
            </a:r>
            <a:endParaRPr lang="en-US" dirty="0"/>
          </a:p>
          <a:p>
            <a:r>
              <a:rPr lang="en-US" dirty="0"/>
              <a:t>[2]</a:t>
            </a:r>
            <a:r>
              <a:rPr lang="es-US" dirty="0"/>
              <a:t> Perez, L., &amp; Dragicevic, S. (2009). An agent-based approach for modeling dynamics of contagious disease spread. </a:t>
            </a:r>
          </a:p>
          <a:p>
            <a:r>
              <a:rPr lang="es-US" i="1" dirty="0"/>
              <a:t>International Journal of Health Geographics</a:t>
            </a:r>
            <a:r>
              <a:rPr lang="es-US" dirty="0"/>
              <a:t>, </a:t>
            </a:r>
            <a:r>
              <a:rPr lang="es-US" i="1" dirty="0"/>
              <a:t>8</a:t>
            </a:r>
            <a:r>
              <a:rPr lang="es-US" dirty="0"/>
              <a:t>(1), 1–17. https://doi.org/10.1186/1476-072X-8-50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34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5</a:t>
            </a:fld>
            <a:endParaRPr lang="en-US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6379" y="3323644"/>
            <a:ext cx="10515600" cy="2765461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s-US" sz="160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42241D4-6C43-7D40-9176-F44D989C2498}"/>
              </a:ext>
            </a:extLst>
          </p:cNvPr>
          <p:cNvSpPr txBox="1">
            <a:spLocks/>
          </p:cNvSpPr>
          <p:nvPr/>
        </p:nvSpPr>
        <p:spPr>
          <a:xfrm>
            <a:off x="1319916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How to measure and study personality?</a:t>
            </a:r>
          </a:p>
        </p:txBody>
      </p:sp>
    </p:spTree>
    <p:extLst>
      <p:ext uri="{BB962C8B-B14F-4D97-AF65-F5344CB8AC3E}">
        <p14:creationId xmlns:p14="http://schemas.microsoft.com/office/powerpoint/2010/main" val="3338541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Five – Personality Trait Model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6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DDAEF19-26CB-7B4D-BB82-1062B9541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459" y="1690688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Controversial but widely applied in theoretical and practical settings is the empirical OCEAN or Big Five Personality Trait model[1].</a:t>
            </a:r>
          </a:p>
          <a:p>
            <a:pPr marL="0" indent="0">
              <a:buNone/>
            </a:pPr>
            <a:endParaRPr lang="es-US" sz="160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9D8B982-C5DC-464C-9332-6B5BE8145E45}"/>
              </a:ext>
            </a:extLst>
          </p:cNvPr>
          <p:cNvSpPr txBox="1"/>
          <p:nvPr/>
        </p:nvSpPr>
        <p:spPr>
          <a:xfrm>
            <a:off x="113969" y="6077247"/>
            <a:ext cx="12078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[1] Norman, W. T. (1963). Toward an adequate taxonomy of personality attributes. </a:t>
            </a:r>
            <a:r>
              <a:rPr lang="es-US" i="1" dirty="0"/>
              <a:t>Journal of Abnormal and Social Psychology</a:t>
            </a:r>
            <a:r>
              <a:rPr lang="es-US" dirty="0"/>
              <a:t>, </a:t>
            </a:r>
            <a:r>
              <a:rPr lang="es-US" i="1" dirty="0"/>
              <a:t>66</a:t>
            </a:r>
            <a:r>
              <a:rPr lang="es-US" dirty="0"/>
              <a:t>(6), 574–583. </a:t>
            </a:r>
            <a:r>
              <a:rPr lang="es-US" dirty="0">
                <a:hlinkClick r:id="rId2"/>
              </a:rPr>
              <a:t>https://doi.org/10.1037/h0040291</a:t>
            </a:r>
            <a:endParaRPr lang="es-US" dirty="0"/>
          </a:p>
          <a:p>
            <a:endParaRPr lang="en-U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E5E25E8-DDCB-B240-8FF6-8B905F477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7444" y="2845618"/>
            <a:ext cx="6712526" cy="285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58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F6282-0252-ED48-A62B-4C4C7C639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Five in the classroom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0CC4695-453B-B448-A8C5-7C618AB3114D}"/>
              </a:ext>
            </a:extLst>
          </p:cNvPr>
          <p:cNvCxnSpPr>
            <a:cxnSpLocks/>
          </p:cNvCxnSpPr>
          <p:nvPr/>
        </p:nvCxnSpPr>
        <p:spPr>
          <a:xfrm>
            <a:off x="727509" y="1318654"/>
            <a:ext cx="104570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379EE271-77FC-694E-8E4C-BB7789DA7AB8}"/>
              </a:ext>
            </a:extLst>
          </p:cNvPr>
          <p:cNvSpPr txBox="1"/>
          <p:nvPr/>
        </p:nvSpPr>
        <p:spPr>
          <a:xfrm>
            <a:off x="437322" y="1828461"/>
            <a:ext cx="10960501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Empirical studies show how the big five effect the behavior or children </a:t>
            </a:r>
            <a:br>
              <a:rPr lang="en-US" sz="2800" dirty="0"/>
            </a:br>
            <a:r>
              <a:rPr lang="en-US" sz="2800" dirty="0"/>
              <a:t>in the classroom [1]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On school achievements and outcome [2]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Five in children with ADHD [3]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FAA76C-DCB3-464A-852C-97A48BAD18EE}"/>
              </a:ext>
            </a:extLst>
          </p:cNvPr>
          <p:cNvSpPr txBox="1"/>
          <p:nvPr/>
        </p:nvSpPr>
        <p:spPr>
          <a:xfrm>
            <a:off x="263719" y="4798811"/>
            <a:ext cx="116645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[1] Ehrler, D. J., Evans, J. G., &amp; McGhee, R. L. (1999). Extending Big-Five theory into childhood: A preliminary investigation into the relationship between Big-Five personality traits and behavior problems in children. </a:t>
            </a:r>
            <a:r>
              <a:rPr lang="es-US" i="1" dirty="0"/>
              <a:t>Psychology in the Schools</a:t>
            </a:r>
          </a:p>
          <a:p>
            <a:r>
              <a:rPr lang="es-US" dirty="0"/>
              <a:t>[2] Asendorpf, J. B., &amp; Van Aken, M. A. G. (2003). Validity of Big Five Personality Judgments in Childhood: A 9 Year Longitudinal Study. </a:t>
            </a:r>
            <a:r>
              <a:rPr lang="es-US" i="1" dirty="0"/>
              <a:t>European Journal of Personality</a:t>
            </a:r>
            <a:r>
              <a:rPr lang="es-US" dirty="0"/>
              <a:t>, </a:t>
            </a:r>
            <a:r>
              <a:rPr lang="es-US" i="1" dirty="0"/>
              <a:t>17</a:t>
            </a:r>
            <a:r>
              <a:rPr lang="es-US" dirty="0"/>
              <a:t>(1), 1–17. </a:t>
            </a:r>
            <a:r>
              <a:rPr lang="es-US" dirty="0">
                <a:hlinkClick r:id="rId2"/>
              </a:rPr>
              <a:t>https://doi.org/10.1002/per.460</a:t>
            </a:r>
            <a:endParaRPr lang="es-US" dirty="0"/>
          </a:p>
          <a:p>
            <a:r>
              <a:rPr lang="es-US" dirty="0"/>
              <a:t>[3] Nigg, J. T., Blaskey, L. G., Huang-Pollock, C. L., Hinshaw, S. P., John, O. P., Willcutt, E. G., &amp; Pennington, B. (2002). Big five dimensions and ADHD symptoms: Links between personality traits and clinical symptoms. </a:t>
            </a:r>
            <a:r>
              <a:rPr lang="es-US" i="1" dirty="0"/>
              <a:t>Journal of Personality and Social Psychology</a:t>
            </a:r>
            <a:r>
              <a:rPr lang="es-US" dirty="0"/>
              <a:t>, </a:t>
            </a:r>
            <a:r>
              <a:rPr lang="es-US" i="1" dirty="0"/>
              <a:t>83</a:t>
            </a:r>
            <a:r>
              <a:rPr lang="es-US" dirty="0"/>
              <a:t>(2), 451–469. https://doi.org/10.1037/0022-3514.83.2.451</a:t>
            </a:r>
          </a:p>
          <a:p>
            <a:endParaRPr lang="es-US" dirty="0"/>
          </a:p>
          <a:p>
            <a:endParaRPr lang="es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7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07075451-99A6-DE45-82A3-69461A87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BE5A4-2ABC-B348-B4E7-5A53C6590C1D}" type="slidenum">
              <a:rPr lang="en-US" smtClean="0"/>
              <a:t>8</a:t>
            </a:fld>
            <a:endParaRPr lang="en-US" dirty="0"/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09467C54-971E-9443-9F19-5281C1FEE00E}"/>
              </a:ext>
            </a:extLst>
          </p:cNvPr>
          <p:cNvSpPr txBox="1">
            <a:spLocks/>
          </p:cNvSpPr>
          <p:nvPr/>
        </p:nvSpPr>
        <p:spPr>
          <a:xfrm>
            <a:off x="1001864" y="2766218"/>
            <a:ext cx="1035193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Can we build a agent based model of a virtual classroom based on the Big Five?</a:t>
            </a:r>
          </a:p>
        </p:txBody>
      </p:sp>
    </p:spTree>
    <p:extLst>
      <p:ext uri="{BB962C8B-B14F-4D97-AF65-F5344CB8AC3E}">
        <p14:creationId xmlns:p14="http://schemas.microsoft.com/office/powerpoint/2010/main" val="7924514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9036</TotalTime>
  <Words>924</Words>
  <Application>Microsoft Macintosh PowerPoint</Application>
  <PresentationFormat>Widescreen</PresentationFormat>
  <Paragraphs>227</Paragraphs>
  <Slides>35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Tema de Office</vt:lpstr>
      <vt:lpstr>Breakfastclub</vt:lpstr>
      <vt:lpstr>How different personalities effect classroom attention and happiness?</vt:lpstr>
      <vt:lpstr>PowerPoint Presentation</vt:lpstr>
      <vt:lpstr>Agent based models</vt:lpstr>
      <vt:lpstr>Agent based models - Examples</vt:lpstr>
      <vt:lpstr>PowerPoint Presentation</vt:lpstr>
      <vt:lpstr>Big Five – Personality Trait Model</vt:lpstr>
      <vt:lpstr>Big Five in the classroom</vt:lpstr>
      <vt:lpstr>PowerPoint Presentation</vt:lpstr>
      <vt:lpstr>Breakfastclub</vt:lpstr>
      <vt:lpstr>PowerPoint Presentation</vt:lpstr>
      <vt:lpstr>Environment</vt:lpstr>
      <vt:lpstr>The Agents</vt:lpstr>
      <vt:lpstr>Logic</vt:lpstr>
      <vt:lpstr>Agent Dynamics</vt:lpstr>
      <vt:lpstr>Sources of Agent Behavior</vt:lpstr>
      <vt:lpstr>Group Dynamics</vt:lpstr>
      <vt:lpstr>How different personalities effect classroom attention and happiness?</vt:lpstr>
      <vt:lpstr>Three phase Analysis</vt:lpstr>
      <vt:lpstr>PowerPoint Presentation</vt:lpstr>
      <vt:lpstr>PowerPoint Presentation</vt:lpstr>
      <vt:lpstr>PowerPoint Presentation</vt:lpstr>
      <vt:lpstr>PowerPoint Presentation</vt:lpstr>
      <vt:lpstr>Experiments &amp;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Pasieka</dc:creator>
  <cp:lastModifiedBy>Manuel Pasieka</cp:lastModifiedBy>
  <cp:revision>77</cp:revision>
  <cp:lastPrinted>2019-10-05T11:41:14Z</cp:lastPrinted>
  <dcterms:created xsi:type="dcterms:W3CDTF">2019-07-18T18:31:06Z</dcterms:created>
  <dcterms:modified xsi:type="dcterms:W3CDTF">2019-10-05T11:42:04Z</dcterms:modified>
</cp:coreProperties>
</file>